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448" r:id="rId5"/>
    <p:sldId id="2462" r:id="rId6"/>
    <p:sldId id="259" r:id="rId7"/>
    <p:sldId id="2463" r:id="rId8"/>
    <p:sldId id="2464" r:id="rId9"/>
    <p:sldId id="2465" r:id="rId10"/>
    <p:sldId id="2451" r:id="rId11"/>
    <p:sldId id="2432" r:id="rId12"/>
    <p:sldId id="2466" r:id="rId13"/>
    <p:sldId id="2453" r:id="rId14"/>
    <p:sldId id="2457" r:id="rId15"/>
    <p:sldId id="2454" r:id="rId16"/>
    <p:sldId id="262" r:id="rId17"/>
    <p:sldId id="2456" r:id="rId18"/>
    <p:sldId id="243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autoAdjust="0"/>
    <p:restoredTop sz="95034" autoAdjust="0"/>
  </p:normalViewPr>
  <p:slideViewPr>
    <p:cSldViewPr snapToGrid="0">
      <p:cViewPr varScale="1">
        <p:scale>
          <a:sx n="121" d="100"/>
          <a:sy n="121" d="100"/>
        </p:scale>
        <p:origin x="864" y="184"/>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9/25/20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9/25/20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45037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61501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68207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404369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iconorbit.com/icons/thumbs-up-icon/104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7.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HubSpot sales hub - product insights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September 2020</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Customer churn analysis</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93725" y="2417615"/>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p:txBody>
          <a:bodyPr>
            <a:normAutofit/>
          </a:bodyPr>
          <a:lstStyle/>
          <a:p>
            <a:r>
              <a:rPr lang="en-US" sz="4800" spc="300" dirty="0"/>
              <a:t>Key insights</a:t>
            </a:r>
            <a:endParaRPr lang="en-US" sz="4800" dirty="0"/>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439136575"/>
              </p:ext>
            </p:extLst>
          </p:nvPr>
        </p:nvGraphicFramePr>
        <p:xfrm>
          <a:off x="681249" y="2400407"/>
          <a:ext cx="10827912" cy="2231136"/>
        </p:xfrm>
        <a:graphic>
          <a:graphicData uri="http://schemas.openxmlformats.org/drawingml/2006/table">
            <a:tbl>
              <a:tblPr firstRow="1" bandRow="1">
                <a:tableStyleId>{5C22544A-7EE6-4342-B048-85BDC9FD1C3A}</a:tableStyleId>
              </a:tblPr>
              <a:tblGrid>
                <a:gridCol w="2706978">
                  <a:extLst>
                    <a:ext uri="{9D8B030D-6E8A-4147-A177-3AD203B41FA5}">
                      <a16:colId xmlns:a16="http://schemas.microsoft.com/office/drawing/2014/main" val="711439747"/>
                    </a:ext>
                  </a:extLst>
                </a:gridCol>
                <a:gridCol w="2706978">
                  <a:extLst>
                    <a:ext uri="{9D8B030D-6E8A-4147-A177-3AD203B41FA5}">
                      <a16:colId xmlns:a16="http://schemas.microsoft.com/office/drawing/2014/main" val="1769144258"/>
                    </a:ext>
                  </a:extLst>
                </a:gridCol>
                <a:gridCol w="2706978">
                  <a:extLst>
                    <a:ext uri="{9D8B030D-6E8A-4147-A177-3AD203B41FA5}">
                      <a16:colId xmlns:a16="http://schemas.microsoft.com/office/drawing/2014/main" val="1217148694"/>
                    </a:ext>
                  </a:extLst>
                </a:gridCol>
                <a:gridCol w="2706978">
                  <a:extLst>
                    <a:ext uri="{9D8B030D-6E8A-4147-A177-3AD203B41FA5}">
                      <a16:colId xmlns:a16="http://schemas.microsoft.com/office/drawing/2014/main" val="3587985154"/>
                    </a:ext>
                  </a:extLst>
                </a:gridCol>
              </a:tblGrid>
              <a:tr h="585216">
                <a:tc>
                  <a:txBody>
                    <a:bodyPr/>
                    <a:lstStyle/>
                    <a:p>
                      <a:pPr algn="ctr"/>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5291448"/>
                  </a:ext>
                </a:extLst>
              </a:tr>
              <a:tr h="164592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300" normalizeH="0" baseline="0" noProof="0" dirty="0">
                          <a:ln>
                            <a:noFill/>
                          </a:ln>
                          <a:solidFill>
                            <a:prstClr val="black"/>
                          </a:solidFill>
                          <a:effectLst/>
                          <a:uLnTx/>
                          <a:uFillTx/>
                          <a:latin typeface="+mn-lt"/>
                          <a:ea typeface="+mn-ea"/>
                          <a:cs typeface="Biome Light" panose="020B0303030204020804" pitchFamily="34" charset="0"/>
                        </a:rPr>
                        <a:t>USER 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Biome Light" panose="020B0303030204020804" pitchFamily="34" charset="0"/>
                        </a:rPr>
                        <a:t>Nearly 73% of users belong to the Visitor category where Total Stat count &lt;= 10</a:t>
                      </a: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300" normalizeH="0" baseline="0" noProof="0" dirty="0">
                          <a:ln>
                            <a:noFill/>
                          </a:ln>
                          <a:solidFill>
                            <a:prstClr val="black"/>
                          </a:solidFill>
                          <a:effectLst/>
                          <a:uLnTx/>
                          <a:uFillTx/>
                          <a:latin typeface="+mn-lt"/>
                          <a:ea typeface="+mn-ea"/>
                          <a:cs typeface="Biome Light" panose="020B0303030204020804" pitchFamily="34" charset="0"/>
                        </a:rPr>
                        <a:t>ZAPIER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Biome Light" panose="020B0303030204020804" pitchFamily="34" charset="0"/>
                        </a:rPr>
                        <a:t>Out of 6,456 users, not a single user has used any of the available Zapier Integrations.</a:t>
                      </a: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1600" b="1" spc="300" dirty="0">
                          <a:solidFill>
                            <a:schemeClr val="tx1"/>
                          </a:solidFill>
                          <a:cs typeface="Biome Light" panose="020B0303030204020804" pitchFamily="34" charset="0"/>
                        </a:rPr>
                        <a:t>CHURN OVER WEEKS</a:t>
                      </a:r>
                    </a:p>
                    <a:p>
                      <a:pPr algn="ctr">
                        <a:lnSpc>
                          <a:spcPct val="100000"/>
                        </a:lnSpc>
                      </a:pPr>
                      <a:r>
                        <a:rPr lang="en-US" sz="1400" b="0" i="0" u="none" strike="noStrike" dirty="0">
                          <a:solidFill>
                            <a:schemeClr val="tx1"/>
                          </a:solidFill>
                          <a:effectLst/>
                          <a:cs typeface="Biome Light" panose="020B0303030204020804" pitchFamily="34" charset="0"/>
                        </a:rPr>
                        <a:t>Almost 73% of users churned in Weeks 38, 39 &amp; 40 i.e. Sept 22</a:t>
                      </a:r>
                      <a:r>
                        <a:rPr lang="en-US" sz="1400" b="0" i="0" u="none" strike="noStrike" baseline="30000" dirty="0">
                          <a:solidFill>
                            <a:schemeClr val="tx1"/>
                          </a:solidFill>
                          <a:effectLst/>
                          <a:cs typeface="Biome Light" panose="020B0303030204020804" pitchFamily="34" charset="0"/>
                        </a:rPr>
                        <a:t>nd</a:t>
                      </a:r>
                      <a:r>
                        <a:rPr lang="en-US" sz="1400" b="0" i="0" u="none" strike="noStrike" dirty="0">
                          <a:solidFill>
                            <a:schemeClr val="tx1"/>
                          </a:solidFill>
                          <a:effectLst/>
                          <a:cs typeface="Biome Light" panose="020B0303030204020804" pitchFamily="34" charset="0"/>
                        </a:rPr>
                        <a:t> to Oct 12</a:t>
                      </a:r>
                      <a:r>
                        <a:rPr lang="en-US" sz="1400" b="0" i="0" u="none" strike="noStrike" baseline="30000" dirty="0">
                          <a:solidFill>
                            <a:schemeClr val="tx1"/>
                          </a:solidFill>
                          <a:effectLst/>
                          <a:cs typeface="Biome Light" panose="020B0303030204020804" pitchFamily="34" charset="0"/>
                        </a:rPr>
                        <a:t>th</a:t>
                      </a:r>
                      <a:r>
                        <a:rPr lang="en-US" sz="1400" b="0" i="0" u="none" strike="noStrike" dirty="0">
                          <a:solidFill>
                            <a:schemeClr val="tx1"/>
                          </a:solidFill>
                          <a:effectLst/>
                          <a:cs typeface="Biome Light" panose="020B0303030204020804" pitchFamily="34" charset="0"/>
                        </a:rPr>
                        <a:t>.</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300" normalizeH="0" baseline="0" noProof="0" dirty="0">
                          <a:ln>
                            <a:noFill/>
                          </a:ln>
                          <a:solidFill>
                            <a:prstClr val="black"/>
                          </a:solidFill>
                          <a:effectLst/>
                          <a:uLnTx/>
                          <a:uFillTx/>
                          <a:latin typeface="+mn-lt"/>
                          <a:ea typeface="+mn-ea"/>
                          <a:cs typeface="Biome Light" panose="020B0303030204020804" pitchFamily="34" charset="0"/>
                        </a:rPr>
                        <a:t>EXPLORER USERS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Biome Light" panose="020B0303030204020804" pitchFamily="34" charset="0"/>
                        </a:rPr>
                        <a:t>This category has a low user count (1,631) whereas the highest count of Total Actions (30,181).</a:t>
                      </a: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10</a:t>
            </a:fld>
            <a:endParaRPr lang="en-US" dirty="0"/>
          </a:p>
        </p:txBody>
      </p:sp>
      <p:pic>
        <p:nvPicPr>
          <p:cNvPr id="8" name="Graphic 7" descr="Pie chart">
            <a:extLst>
              <a:ext uri="{FF2B5EF4-FFF2-40B4-BE49-F238E27FC236}">
                <a16:creationId xmlns:a16="http://schemas.microsoft.com/office/drawing/2014/main" id="{35A4C6D4-B6E1-2346-83FC-CC1FB814E3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4752" y="4700567"/>
            <a:ext cx="914400" cy="914400"/>
          </a:xfrm>
          <a:prstGeom prst="rect">
            <a:avLst/>
          </a:prstGeom>
        </p:spPr>
      </p:pic>
      <p:pic>
        <p:nvPicPr>
          <p:cNvPr id="11" name="Graphic 10" descr="Link">
            <a:extLst>
              <a:ext uri="{FF2B5EF4-FFF2-40B4-BE49-F238E27FC236}">
                <a16:creationId xmlns:a16="http://schemas.microsoft.com/office/drawing/2014/main" id="{21AD1EFB-973D-E44C-A580-CF50CE4CF1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5488" y="4631543"/>
            <a:ext cx="914400" cy="914400"/>
          </a:xfrm>
          <a:prstGeom prst="rect">
            <a:avLst/>
          </a:prstGeom>
        </p:spPr>
      </p:pic>
      <p:pic>
        <p:nvPicPr>
          <p:cNvPr id="13" name="Graphic 12" descr="Business Growth">
            <a:extLst>
              <a:ext uri="{FF2B5EF4-FFF2-40B4-BE49-F238E27FC236}">
                <a16:creationId xmlns:a16="http://schemas.microsoft.com/office/drawing/2014/main" id="{16FF4BE3-5DB6-954B-A22A-F0FDA8AF8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80219" y="4631543"/>
            <a:ext cx="914400" cy="914400"/>
          </a:xfrm>
          <a:prstGeom prst="rect">
            <a:avLst/>
          </a:prstGeom>
        </p:spPr>
      </p:pic>
      <p:pic>
        <p:nvPicPr>
          <p:cNvPr id="15" name="Graphic 14" descr="Head with gears">
            <a:extLst>
              <a:ext uri="{FF2B5EF4-FFF2-40B4-BE49-F238E27FC236}">
                <a16:creationId xmlns:a16="http://schemas.microsoft.com/office/drawing/2014/main" id="{5465C83B-FBA0-D947-8C73-7DDC13961A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75667" y="4700567"/>
            <a:ext cx="914400" cy="914400"/>
          </a:xfrm>
          <a:prstGeom prst="rect">
            <a:avLst/>
          </a:prstGeom>
        </p:spPr>
      </p:pic>
      <p:sp>
        <p:nvSpPr>
          <p:cNvPr id="10" name="Rectangle 9">
            <a:extLst>
              <a:ext uri="{FF2B5EF4-FFF2-40B4-BE49-F238E27FC236}">
                <a16:creationId xmlns:a16="http://schemas.microsoft.com/office/drawing/2014/main" id="{287FC67F-C0CF-6440-A40A-70EAEF3ECC84}"/>
              </a:ext>
            </a:extLst>
          </p:cNvPr>
          <p:cNvSpPr/>
          <p:nvPr/>
        </p:nvSpPr>
        <p:spPr>
          <a:xfrm>
            <a:off x="32577" y="6525651"/>
            <a:ext cx="10591041" cy="307777"/>
          </a:xfrm>
          <a:prstGeom prst="rect">
            <a:avLst/>
          </a:prstGeom>
        </p:spPr>
        <p:txBody>
          <a:bodyPr wrap="none">
            <a:spAutoFit/>
          </a:bodyPr>
          <a:lstStyle/>
          <a:p>
            <a:r>
              <a:rPr lang="en-US" sz="1400" b="1" dirty="0">
                <a:cs typeface="Biome Light" panose="020B0303030204020804" pitchFamily="34" charset="0"/>
              </a:rPr>
              <a:t>Note:</a:t>
            </a:r>
            <a:r>
              <a:rPr lang="en-US" sz="1400" dirty="0">
                <a:cs typeface="Biome Light" panose="020B0303030204020804" pitchFamily="34" charset="0"/>
              </a:rPr>
              <a:t> Tableau Dashboard: </a:t>
            </a:r>
            <a:r>
              <a:rPr lang="en-US" sz="1400" i="1" dirty="0" err="1">
                <a:cs typeface="Biome Light" panose="020B0303030204020804" pitchFamily="34" charset="0"/>
              </a:rPr>
              <a:t>HubSpot_CustomerChurnAnalysis.twbx</a:t>
            </a:r>
            <a:r>
              <a:rPr lang="en-US" sz="1400" dirty="0">
                <a:cs typeface="Biome Light" panose="020B0303030204020804" pitchFamily="34" charset="0"/>
              </a:rPr>
              <a:t> designed using modified CSV file</a:t>
            </a:r>
            <a:r>
              <a:rPr lang="en-US" sz="1400" i="1" dirty="0">
                <a:cs typeface="Biome Light" panose="020B0303030204020804" pitchFamily="34" charset="0"/>
              </a:rPr>
              <a:t>: HubSpot_Data_week1_churn_modified.csv </a:t>
            </a:r>
            <a:endParaRPr lang="en-US" sz="1400" i="1" dirty="0"/>
          </a:p>
        </p:txBody>
      </p:sp>
    </p:spTree>
    <p:extLst>
      <p:ext uri="{BB962C8B-B14F-4D97-AF65-F5344CB8AC3E}">
        <p14:creationId xmlns:p14="http://schemas.microsoft.com/office/powerpoint/2010/main" val="2129108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a:t>What can be done ?</a:t>
            </a:r>
            <a:endParaRPr lang="en-US" dirty="0"/>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a:t>LOOKING AHEAD</a:t>
            </a:r>
            <a:endParaRPr lang="en-US" spc="300" dirty="0"/>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11</a:t>
            </a:fld>
            <a:endParaRPr lang="en-US" dirty="0"/>
          </a:p>
        </p:txBody>
      </p:sp>
      <p:pic>
        <p:nvPicPr>
          <p:cNvPr id="8" name="Picture Placeholder 7" descr="A close up of a person&#10;&#10;Description automatically generated">
            <a:extLst>
              <a:ext uri="{FF2B5EF4-FFF2-40B4-BE49-F238E27FC236}">
                <a16:creationId xmlns:a16="http://schemas.microsoft.com/office/drawing/2014/main" id="{CF657CC4-8012-BC45-81EF-22AAA56DCA6F}"/>
              </a:ext>
            </a:extLst>
          </p:cNvPr>
          <p:cNvPicPr>
            <a:picLocks noGrp="1" noChangeAspect="1"/>
          </p:cNvPicPr>
          <p:nvPr>
            <p:ph type="pic" sz="quarter" idx="13"/>
          </p:nvPr>
        </p:nvPicPr>
        <p:blipFill>
          <a:blip r:embed="rId2">
            <a:grayscl/>
          </a:blip>
          <a:srcRect l="20246" r="20246"/>
          <a:stretch>
            <a:fillRect/>
          </a:stretch>
        </p:blipFill>
        <p:spPr>
          <a:xfrm>
            <a:off x="0" y="0"/>
            <a:ext cx="6106510" cy="6867922"/>
          </a:xfrm>
        </p:spPr>
      </p:pic>
    </p:spTree>
    <p:extLst>
      <p:ext uri="{BB962C8B-B14F-4D97-AF65-F5344CB8AC3E}">
        <p14:creationId xmlns:p14="http://schemas.microsoft.com/office/powerpoint/2010/main" val="316440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a:bodyPr>
          <a:lstStyle/>
          <a:p>
            <a:pPr algn="ctr"/>
            <a:r>
              <a:rPr lang="en-US" sz="4800" spc="300" dirty="0"/>
              <a:t>NEXT STEPS</a:t>
            </a:r>
          </a:p>
        </p:txBody>
      </p:sp>
      <p:pic>
        <p:nvPicPr>
          <p:cNvPr id="14" name="Picture Placeholder 13">
            <a:extLst>
              <a:ext uri="{FF2B5EF4-FFF2-40B4-BE49-F238E27FC236}">
                <a16:creationId xmlns:a16="http://schemas.microsoft.com/office/drawing/2014/main" id="{0FFF32E4-AD91-40FC-9DF7-A3354578229E}"/>
              </a:ext>
            </a:extLst>
          </p:cNvPr>
          <p:cNvPicPr>
            <a:picLocks noGrp="1"/>
          </p:cNvPicPr>
          <p:nvPr>
            <p:ph type="pic" sz="quarter" idx="10"/>
          </p:nvPr>
        </p:nvPicPr>
        <p:blipFill>
          <a:blip r:embed="rId2">
            <a:grayscl/>
          </a:blip>
          <a:srcRect/>
          <a:stretch/>
        </p:blipFill>
        <p:spPr>
          <a:xfrm>
            <a:off x="1475441" y="1623219"/>
            <a:ext cx="4206240" cy="1892300"/>
          </a:xfrm>
        </p:spPr>
      </p:pic>
      <p:pic>
        <p:nvPicPr>
          <p:cNvPr id="16" name="Picture Placeholder 15">
            <a:extLst>
              <a:ext uri="{FF2B5EF4-FFF2-40B4-BE49-F238E27FC236}">
                <a16:creationId xmlns:a16="http://schemas.microsoft.com/office/drawing/2014/main" id="{50D4325D-C08E-44CB-8E25-A519866BD2D3}"/>
              </a:ext>
            </a:extLst>
          </p:cNvPr>
          <p:cNvPicPr>
            <a:picLocks noGrp="1"/>
          </p:cNvPicPr>
          <p:nvPr>
            <p:ph type="pic" sz="quarter" idx="11"/>
          </p:nvPr>
        </p:nvPicPr>
        <p:blipFill>
          <a:blip r:embed="rId3">
            <a:grayscl/>
          </a:blip>
          <a:srcRect/>
          <a:stretch/>
        </p:blipFill>
        <p:spPr>
          <a:xfrm>
            <a:off x="6877870" y="1622711"/>
            <a:ext cx="4206240" cy="1892808"/>
          </a:xfrm>
        </p:spPr>
      </p:pic>
      <p:sp>
        <p:nvSpPr>
          <p:cNvPr id="6" name="Text Placeholder 5">
            <a:extLst>
              <a:ext uri="{FF2B5EF4-FFF2-40B4-BE49-F238E27FC236}">
                <a16:creationId xmlns:a16="http://schemas.microsoft.com/office/drawing/2014/main" id="{E4A248D7-680E-4181-9558-ED00D7CEAD68}"/>
              </a:ext>
            </a:extLst>
          </p:cNvPr>
          <p:cNvSpPr>
            <a:spLocks noGrp="1"/>
          </p:cNvSpPr>
          <p:nvPr>
            <p:ph type="body" sz="quarter" idx="13"/>
          </p:nvPr>
        </p:nvSpPr>
        <p:spPr>
          <a:xfrm>
            <a:off x="1475441" y="3669506"/>
            <a:ext cx="4206240" cy="2566988"/>
          </a:xfrm>
        </p:spPr>
        <p:txBody>
          <a:bodyPr>
            <a:normAutofit/>
          </a:bodyPr>
          <a:lstStyle/>
          <a:p>
            <a:pPr marL="0" indent="0">
              <a:lnSpc>
                <a:spcPct val="100000"/>
              </a:lnSpc>
              <a:spcBef>
                <a:spcPts val="0"/>
              </a:spcBef>
              <a:buNone/>
              <a:defRPr/>
            </a:pPr>
            <a:r>
              <a:rPr lang="en-US" spc="300" dirty="0"/>
              <a:t>USER </a:t>
            </a:r>
            <a:r>
              <a:rPr lang="en-US" dirty="0"/>
              <a:t>RE-ACQUISITION</a:t>
            </a:r>
            <a:endParaRPr lang="en-US" spc="300" dirty="0"/>
          </a:p>
          <a:p>
            <a:pPr marL="228600" indent="-228600">
              <a:lnSpc>
                <a:spcPct val="100000"/>
              </a:lnSpc>
              <a:buFont typeface="Wingdings" panose="05000000000000000000" pitchFamily="2" charset="2"/>
              <a:buChar char="§"/>
              <a:defRPr/>
            </a:pPr>
            <a:r>
              <a:rPr lang="en-US" sz="1400" spc="0" dirty="0"/>
              <a:t>Timely follow-ups with customers who churned after 1 day for feedback.</a:t>
            </a:r>
          </a:p>
          <a:p>
            <a:pPr marL="228600" indent="-228600">
              <a:lnSpc>
                <a:spcPct val="100000"/>
              </a:lnSpc>
              <a:buFont typeface="Wingdings" panose="05000000000000000000" pitchFamily="2" charset="2"/>
              <a:buChar char="§"/>
              <a:defRPr/>
            </a:pPr>
            <a:r>
              <a:rPr lang="en-US" sz="1400" spc="0" dirty="0"/>
              <a:t>Priority should be given to Explorer, Core &amp; Power Users for feedback. </a:t>
            </a:r>
          </a:p>
          <a:p>
            <a:pPr marL="228600" indent="-228600">
              <a:lnSpc>
                <a:spcPct val="100000"/>
              </a:lnSpc>
              <a:buFont typeface="Wingdings" panose="05000000000000000000" pitchFamily="2" charset="2"/>
              <a:buChar char="§"/>
              <a:defRPr/>
            </a:pPr>
            <a:r>
              <a:rPr lang="en-US" sz="1400" spc="0" dirty="0"/>
              <a:t>Minimum resources should be utilized on Visitor category users who might have less chances of conversion.</a:t>
            </a:r>
            <a:endParaRPr lang="en-US" spc="300" dirty="0"/>
          </a:p>
          <a:p>
            <a:endParaRPr lang="en-US" dirty="0"/>
          </a:p>
        </p:txBody>
      </p:sp>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6877870" y="3670301"/>
            <a:ext cx="4233672"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400" spc="300" dirty="0"/>
              <a:t>TRAINING / AWARENESS</a:t>
            </a:r>
          </a:p>
          <a:p>
            <a:pPr>
              <a:lnSpc>
                <a:spcPct val="100000"/>
              </a:lnSpc>
              <a:buFont typeface="Wingdings" panose="05000000000000000000" pitchFamily="2" charset="2"/>
              <a:buChar char="§"/>
              <a:defRPr/>
            </a:pPr>
            <a:r>
              <a:rPr lang="en-US" sz="1400" dirty="0"/>
              <a:t>More personalized attention, demo prompts, frequent newsletters with information about the product features for the initial usage period.</a:t>
            </a:r>
          </a:p>
          <a:p>
            <a:pPr>
              <a:lnSpc>
                <a:spcPct val="100000"/>
              </a:lnSpc>
              <a:buFont typeface="Wingdings" panose="05000000000000000000" pitchFamily="2" charset="2"/>
              <a:buChar char="§"/>
              <a:defRPr/>
            </a:pPr>
            <a:r>
              <a:rPr lang="en-US" sz="1400" dirty="0"/>
              <a:t>Zapier Integrations being used by no user highlights the fact that probably the users are not aware of the feature and its use.</a:t>
            </a:r>
            <a:endParaRPr lang="en-US" dirty="0"/>
          </a:p>
        </p:txBody>
      </p:sp>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12</a:t>
            </a:fld>
            <a:endParaRPr lang="en-US" dirty="0"/>
          </a:p>
        </p:txBody>
      </p:sp>
    </p:spTree>
    <p:extLst>
      <p:ext uri="{BB962C8B-B14F-4D97-AF65-F5344CB8AC3E}">
        <p14:creationId xmlns:p14="http://schemas.microsoft.com/office/powerpoint/2010/main" val="71496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NEXT STEPS</a:t>
            </a:r>
          </a:p>
        </p:txBody>
      </p:sp>
      <p:pic>
        <p:nvPicPr>
          <p:cNvPr id="10" name="Picture Placeholder 9" descr="close up of computer boards">
            <a:extLst>
              <a:ext uri="{FF2B5EF4-FFF2-40B4-BE49-F238E27FC236}">
                <a16:creationId xmlns:a16="http://schemas.microsoft.com/office/drawing/2014/main" id="{AD4E0449-1F68-4DB7-BBE6-7BC3B0E30699}"/>
              </a:ext>
            </a:extLst>
          </p:cNvPr>
          <p:cNvPicPr>
            <a:picLocks noGrp="1" noChangeAspect="1"/>
          </p:cNvPicPr>
          <p:nvPr>
            <p:ph type="pic" sz="quarter" idx="11"/>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5074" b="15074"/>
          <a:stretch>
            <a:fillRect/>
          </a:stretch>
        </p:blipFill>
        <p:spPr>
          <a:xfrm>
            <a:off x="3517900" y="1536700"/>
            <a:ext cx="5156200" cy="1892300"/>
          </a:xfrm>
        </p:spPr>
      </p:pic>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3517900" y="3618111"/>
            <a:ext cx="5156200" cy="494506"/>
          </a:xfrm>
        </p:spPr>
        <p:txBody>
          <a:bodyPr>
            <a:normAutofit fontScale="92500" lnSpcReduction="20000"/>
          </a:bodyPr>
          <a:lstStyle/>
          <a:p>
            <a:pPr algn="ctr"/>
            <a:r>
              <a:rPr lang="en-US" spc="300" dirty="0"/>
              <a:t>ADDITIONAL DATA</a:t>
            </a:r>
            <a:endParaRPr lang="en-US" spc="300" dirty="0">
              <a:solidFill>
                <a:schemeClr val="tx1"/>
              </a:solidFill>
            </a:endParaRP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a:xfrm>
            <a:off x="912812" y="4207135"/>
            <a:ext cx="5183188" cy="2261168"/>
          </a:xfrm>
        </p:spPr>
        <p:txBody>
          <a:bodyPr>
            <a:normAutofit/>
          </a:bodyPr>
          <a:lstStyle/>
          <a:p>
            <a:pPr>
              <a:lnSpc>
                <a:spcPct val="100000"/>
              </a:lnSpc>
              <a:buFont typeface="Wingdings" panose="05000000000000000000" pitchFamily="2" charset="2"/>
              <a:buChar char="§"/>
            </a:pPr>
            <a:r>
              <a:rPr lang="en-US" sz="1400" dirty="0">
                <a:solidFill>
                  <a:schemeClr val="tx1"/>
                </a:solidFill>
              </a:rPr>
              <a:t>User demographic data such as Profession, Purpose of use, Company name and so on should be included</a:t>
            </a:r>
            <a:r>
              <a:rPr lang="en-US" sz="1400" dirty="0"/>
              <a:t> </a:t>
            </a:r>
            <a:r>
              <a:rPr lang="en-US" sz="1400" dirty="0">
                <a:solidFill>
                  <a:schemeClr val="tx1"/>
                </a:solidFill>
              </a:rPr>
              <a:t>in the existing data.</a:t>
            </a:r>
          </a:p>
          <a:p>
            <a:pPr>
              <a:lnSpc>
                <a:spcPct val="100000"/>
              </a:lnSpc>
              <a:buFont typeface="Wingdings" panose="05000000000000000000" pitchFamily="2" charset="2"/>
              <a:buChar char="§"/>
            </a:pPr>
            <a:r>
              <a:rPr lang="en-US" sz="1400" dirty="0">
                <a:solidFill>
                  <a:schemeClr val="tx1"/>
                </a:solidFill>
              </a:rPr>
              <a:t>Supporting statistics on user behavior such as time spent on each feature, Device &amp; Browser details can help identifyin</a:t>
            </a:r>
            <a:r>
              <a:rPr lang="en-US" sz="1400" dirty="0"/>
              <a:t>g any compatibility issues in the product</a:t>
            </a:r>
            <a:r>
              <a:rPr lang="en-US" sz="1400" dirty="0">
                <a:solidFill>
                  <a:schemeClr val="tx1"/>
                </a:solidFill>
              </a:rPr>
              <a:t>.</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17" name="Content Placeholder 6">
            <a:extLst>
              <a:ext uri="{FF2B5EF4-FFF2-40B4-BE49-F238E27FC236}">
                <a16:creationId xmlns:a16="http://schemas.microsoft.com/office/drawing/2014/main" id="{3CAA547A-BE33-1F48-9946-3DCDB407652B}"/>
              </a:ext>
            </a:extLst>
          </p:cNvPr>
          <p:cNvSpPr txBox="1">
            <a:spLocks/>
          </p:cNvSpPr>
          <p:nvPr/>
        </p:nvSpPr>
        <p:spPr>
          <a:xfrm>
            <a:off x="6096000" y="4207135"/>
            <a:ext cx="5183188" cy="226116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1400" dirty="0"/>
              <a:t>Analysis should be performed for a longer time period so that the churn trend could be established more firmly. Check if the decrease in churn after week 39 was consistent. If yes, explore if significant changes were made to the product.</a:t>
            </a:r>
          </a:p>
          <a:p>
            <a:pPr>
              <a:lnSpc>
                <a:spcPct val="100000"/>
              </a:lnSpc>
              <a:buFont typeface="Wingdings" panose="05000000000000000000" pitchFamily="2" charset="2"/>
              <a:buChar char="§"/>
            </a:pPr>
            <a:r>
              <a:rPr lang="en-US" sz="1400" dirty="0"/>
              <a:t>Data for ‘Retained’ customers should also be considered for comparison and analyze the difference in trends and activities performed by both group of users.</a:t>
            </a:r>
          </a:p>
        </p:txBody>
      </p:sp>
    </p:spTree>
    <p:extLst>
      <p:ext uri="{BB962C8B-B14F-4D97-AF65-F5344CB8AC3E}">
        <p14:creationId xmlns:p14="http://schemas.microsoft.com/office/powerpoint/2010/main" val="161926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6095999" y="708063"/>
            <a:ext cx="5897218" cy="884238"/>
          </a:xfrm>
        </p:spPr>
        <p:txBody>
          <a:bodyPr/>
          <a:lstStyle/>
          <a:p>
            <a:r>
              <a:rPr lang="en-US" dirty="0"/>
              <a:t>CLOSING</a:t>
            </a:r>
          </a:p>
        </p:txBody>
      </p:sp>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5998" y="4823151"/>
            <a:ext cx="5265685" cy="1094173"/>
          </a:xfrm>
        </p:spPr>
        <p:txBody>
          <a:bodyPr>
            <a:normAutofit/>
          </a:bodyPr>
          <a:lstStyle/>
          <a:p>
            <a:pPr>
              <a:lnSpc>
                <a:spcPct val="100000"/>
              </a:lnSpc>
              <a:defRPr/>
            </a:pPr>
            <a:r>
              <a:rPr lang="en-US" dirty="0">
                <a:cs typeface="Biome Light" panose="020B0303030204020804" pitchFamily="34" charset="0"/>
              </a:rPr>
              <a:t>Python Programming using Jupyter Notebooks </a:t>
            </a:r>
            <a:br>
              <a:rPr lang="en-US" dirty="0">
                <a:cs typeface="Biome Light" panose="020B0303030204020804" pitchFamily="34" charset="0"/>
              </a:rPr>
            </a:br>
            <a:r>
              <a:rPr lang="en-US" dirty="0">
                <a:cs typeface="Biome Light" panose="020B0303030204020804" pitchFamily="34" charset="0"/>
              </a:rPr>
              <a:t>– IBM Watson Studio</a:t>
            </a:r>
          </a:p>
          <a:p>
            <a:pPr>
              <a:lnSpc>
                <a:spcPct val="100000"/>
              </a:lnSpc>
              <a:defRPr/>
            </a:pPr>
            <a:r>
              <a:rPr lang="en-US" dirty="0">
                <a:cs typeface="Biome Light" panose="020B0303030204020804" pitchFamily="34" charset="0"/>
              </a:rPr>
              <a:t>Tableau</a:t>
            </a: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14</a:t>
            </a:fld>
            <a:endParaRPr lang="en-US" dirty="0"/>
          </a:p>
        </p:txBody>
      </p:sp>
      <p:pic>
        <p:nvPicPr>
          <p:cNvPr id="8" name="Picture Placeholder 12" descr="close up of computer on top of table against a brick wall">
            <a:extLst>
              <a:ext uri="{FF2B5EF4-FFF2-40B4-BE49-F238E27FC236}">
                <a16:creationId xmlns:a16="http://schemas.microsoft.com/office/drawing/2014/main" id="{C0CDF5C0-8424-984E-9530-6A536D66B2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370" r="20370"/>
          <a:stretch/>
        </p:blipFill>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p:spPr>
      </p:pic>
      <p:sp>
        <p:nvSpPr>
          <p:cNvPr id="6" name="Content Placeholder 13">
            <a:extLst>
              <a:ext uri="{FF2B5EF4-FFF2-40B4-BE49-F238E27FC236}">
                <a16:creationId xmlns:a16="http://schemas.microsoft.com/office/drawing/2014/main" id="{68EDAB39-07E5-784F-B9A9-C4411CF8AB24}"/>
              </a:ext>
            </a:extLst>
          </p:cNvPr>
          <p:cNvSpPr txBox="1">
            <a:spLocks/>
          </p:cNvSpPr>
          <p:nvPr/>
        </p:nvSpPr>
        <p:spPr>
          <a:xfrm>
            <a:off x="6095998" y="1731202"/>
            <a:ext cx="5265685" cy="221913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dirty="0">
                <a:cs typeface="Biome Light" panose="020B0303030204020804" pitchFamily="34" charset="0"/>
              </a:rPr>
              <a:t>Measuring retention is very important to learn about how to reduce customer churn.</a:t>
            </a:r>
          </a:p>
          <a:p>
            <a:pPr>
              <a:lnSpc>
                <a:spcPct val="100000"/>
              </a:lnSpc>
              <a:defRPr/>
            </a:pPr>
            <a:r>
              <a:rPr lang="en-US" dirty="0">
                <a:cs typeface="Biome Light" panose="020B0303030204020804" pitchFamily="34" charset="0"/>
              </a:rPr>
              <a:t>Analysis based on additional data will help establishing the customer churn hypothesis more clearly</a:t>
            </a:r>
          </a:p>
          <a:p>
            <a:pPr>
              <a:lnSpc>
                <a:spcPct val="100000"/>
              </a:lnSpc>
              <a:defRPr/>
            </a:pPr>
            <a:r>
              <a:rPr lang="en-US" dirty="0">
                <a:cs typeface="Biome Light" panose="020B0303030204020804" pitchFamily="34" charset="0"/>
              </a:rPr>
              <a:t>Strategies need to be designed for improving user engagement and re-acquisition.</a:t>
            </a:r>
          </a:p>
          <a:p>
            <a:pPr marL="0" indent="0">
              <a:lnSpc>
                <a:spcPct val="100000"/>
              </a:lnSpc>
              <a:buFont typeface="Arial" panose="020B0604020202020204" pitchFamily="34" charset="0"/>
              <a:buNone/>
              <a:defRPr/>
            </a:pPr>
            <a:endParaRPr lang="en-US" dirty="0">
              <a:cs typeface="Biome Light" panose="020B0303030204020804" pitchFamily="34" charset="0"/>
            </a:endParaRPr>
          </a:p>
        </p:txBody>
      </p:sp>
      <p:sp>
        <p:nvSpPr>
          <p:cNvPr id="7" name="Title 1">
            <a:extLst>
              <a:ext uri="{FF2B5EF4-FFF2-40B4-BE49-F238E27FC236}">
                <a16:creationId xmlns:a16="http://schemas.microsoft.com/office/drawing/2014/main" id="{9432AEDD-6D90-074F-9925-0C2387C86F64}"/>
              </a:ext>
            </a:extLst>
          </p:cNvPr>
          <p:cNvSpPr txBox="1">
            <a:spLocks/>
          </p:cNvSpPr>
          <p:nvPr/>
        </p:nvSpPr>
        <p:spPr>
          <a:xfrm>
            <a:off x="6095999" y="4041965"/>
            <a:ext cx="5897218" cy="635983"/>
          </a:xfrm>
          <a:prstGeom prst="rect">
            <a:avLst/>
          </a:prstGeom>
        </p:spPr>
        <p:txBody>
          <a:bodyPr vert="horz" lIns="91440" tIns="45720" rIns="91440" bIns="45720" rtlCol="0" anchor="t">
            <a:noAutofit/>
          </a:bodyPr>
          <a:lstStyle>
            <a:lvl1pPr algn="l" defTabSz="914400" rtl="0" eaLnBrk="1" latinLnBrk="0" hangingPunct="1">
              <a:lnSpc>
                <a:spcPct val="150000"/>
              </a:lnSpc>
              <a:spcBef>
                <a:spcPts val="1000"/>
              </a:spcBef>
              <a:buNone/>
              <a:defRPr sz="3200" kern="1200" cap="all" baseline="0">
                <a:solidFill>
                  <a:schemeClr val="tx1"/>
                </a:solidFill>
                <a:latin typeface="+mj-lt"/>
                <a:ea typeface="+mj-ea"/>
                <a:cs typeface="+mj-cs"/>
              </a:defRPr>
            </a:lvl1pPr>
          </a:lstStyle>
          <a:p>
            <a:r>
              <a:rPr lang="en-US" sz="2400" dirty="0"/>
              <a:t>Technology STACK</a:t>
            </a:r>
          </a:p>
        </p:txBody>
      </p:sp>
    </p:spTree>
    <p:extLst>
      <p:ext uri="{BB962C8B-B14F-4D97-AF65-F5344CB8AC3E}">
        <p14:creationId xmlns:p14="http://schemas.microsoft.com/office/powerpoint/2010/main" val="3516891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0873" y="3118670"/>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AESHA SHAH</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a:t>+1 (480) 799-8938</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err="1"/>
              <a:t>aesha.shah@asu.edu</a:t>
            </a:r>
            <a:endParaRPr lang="en-US" dirty="0"/>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t>https://</a:t>
            </a:r>
            <a:r>
              <a:rPr lang="en-US" dirty="0" err="1"/>
              <a:t>www.linkedin.com</a:t>
            </a:r>
            <a:r>
              <a:rPr lang="en-US" dirty="0"/>
              <a:t>/in/</a:t>
            </a:r>
            <a:r>
              <a:rPr lang="en-US" dirty="0" err="1"/>
              <a:t>aesha</a:t>
            </a:r>
            <a:r>
              <a:rPr lang="en-US" dirty="0"/>
              <a:t>-s/</a:t>
            </a:r>
          </a:p>
          <a:p>
            <a:endParaRPr lang="en-US" dirty="0"/>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t>Introduction</a:t>
            </a:r>
          </a:p>
          <a:p>
            <a:r>
              <a:rPr lang="en-US" dirty="0"/>
              <a:t>Data &amp; Assumptions</a:t>
            </a:r>
          </a:p>
          <a:p>
            <a:r>
              <a:rPr lang="en-US" dirty="0"/>
              <a:t>User Actions</a:t>
            </a:r>
          </a:p>
          <a:p>
            <a:r>
              <a:rPr lang="en-US" dirty="0"/>
              <a:t>What can be done?</a:t>
            </a:r>
          </a:p>
          <a:p>
            <a:r>
              <a:rPr lang="en-US" dirty="0"/>
              <a:t>Closing</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Objectives for Analysis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a:lnSpc>
                <a:spcPct val="100000"/>
              </a:lnSpc>
            </a:pPr>
            <a:r>
              <a:rPr lang="en-US" dirty="0">
                <a:cs typeface="Biome Light" panose="020B0303030204020804" pitchFamily="34" charset="0"/>
              </a:rPr>
              <a:t>HubSpot Sales Hub is seeing users sign up for the product and then stop using the product after one day.</a:t>
            </a:r>
          </a:p>
          <a:p>
            <a:pPr>
              <a:lnSpc>
                <a:spcPct val="100000"/>
              </a:lnSpc>
            </a:pPr>
            <a:endParaRPr lang="en-US" dirty="0">
              <a:cs typeface="Biome Light" panose="020B0303030204020804" pitchFamily="34" charset="0"/>
            </a:endParaRPr>
          </a:p>
          <a:p>
            <a:pPr>
              <a:lnSpc>
                <a:spcPct val="100000"/>
              </a:lnSpc>
            </a:pPr>
            <a:r>
              <a:rPr lang="en-US" sz="1600" dirty="0">
                <a:cs typeface="Biome Light" panose="020B0303030204020804" pitchFamily="34" charset="0"/>
              </a:rPr>
              <a:t>Today, we’ll learn more about what these people do with the product before ‘abandoning ship’ &amp; understand what can be done to improve.</a:t>
            </a:r>
          </a:p>
          <a:p>
            <a:pPr marL="0" indent="0">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Data &amp; Assumptions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54796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683176" y="1711936"/>
            <a:ext cx="10826496"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3038192975"/>
              </p:ext>
            </p:extLst>
          </p:nvPr>
        </p:nvGraphicFramePr>
        <p:xfrm>
          <a:off x="681249" y="1694728"/>
          <a:ext cx="10827912" cy="1408176"/>
        </p:xfrm>
        <a:graphic>
          <a:graphicData uri="http://schemas.openxmlformats.org/drawingml/2006/table">
            <a:tbl>
              <a:tblPr firstRow="1" bandRow="1">
                <a:tableStyleId>{5C22544A-7EE6-4342-B048-85BDC9FD1C3A}</a:tableStyleId>
              </a:tblPr>
              <a:tblGrid>
                <a:gridCol w="2706978">
                  <a:extLst>
                    <a:ext uri="{9D8B030D-6E8A-4147-A177-3AD203B41FA5}">
                      <a16:colId xmlns:a16="http://schemas.microsoft.com/office/drawing/2014/main" val="711439747"/>
                    </a:ext>
                  </a:extLst>
                </a:gridCol>
                <a:gridCol w="2706978">
                  <a:extLst>
                    <a:ext uri="{9D8B030D-6E8A-4147-A177-3AD203B41FA5}">
                      <a16:colId xmlns:a16="http://schemas.microsoft.com/office/drawing/2014/main" val="1769144258"/>
                    </a:ext>
                  </a:extLst>
                </a:gridCol>
                <a:gridCol w="2706978">
                  <a:extLst>
                    <a:ext uri="{9D8B030D-6E8A-4147-A177-3AD203B41FA5}">
                      <a16:colId xmlns:a16="http://schemas.microsoft.com/office/drawing/2014/main" val="1217148694"/>
                    </a:ext>
                  </a:extLst>
                </a:gridCol>
                <a:gridCol w="2706978">
                  <a:extLst>
                    <a:ext uri="{9D8B030D-6E8A-4147-A177-3AD203B41FA5}">
                      <a16:colId xmlns:a16="http://schemas.microsoft.com/office/drawing/2014/main" val="3587985154"/>
                    </a:ext>
                  </a:extLst>
                </a:gridCol>
              </a:tblGrid>
              <a:tr h="585216">
                <a:tc>
                  <a:txBody>
                    <a:bodyPr/>
                    <a:lstStyle/>
                    <a:p>
                      <a:pPr algn="ctr"/>
                      <a:r>
                        <a:rPr lang="en-US" dirty="0"/>
                        <a:t>COUNT OF RECORDS</a:t>
                      </a:r>
                    </a:p>
                  </a:txBody>
                  <a:tcPr anchor="ctr">
                    <a:lnL w="12700" cap="flat" cmpd="sng" algn="ctr">
                      <a:solidFill>
                        <a:schemeClr val="accent6">
                          <a:lumMod val="40000"/>
                          <a:lumOff val="60000"/>
                        </a:schemeClr>
                      </a:solidFill>
                      <a:prstDash val="solid"/>
                      <a:round/>
                      <a:headEnd type="none" w="med" len="med"/>
                      <a:tailEnd type="none" w="med" len="med"/>
                    </a:lnL>
                    <a:lnR w="12700" cmpd="sng">
                      <a:noFill/>
                    </a:lnR>
                    <a:lnT w="12700" cap="flat" cmpd="sng" algn="ctr">
                      <a:solidFill>
                        <a:schemeClr val="accent6">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MONTHS</a:t>
                      </a:r>
                    </a:p>
                  </a:txBody>
                  <a:tcPr anchor="ctr">
                    <a:lnL w="12700" cmpd="sng">
                      <a:noFill/>
                    </a:lnL>
                    <a:lnR w="12700" cmpd="sng">
                      <a:noFill/>
                    </a:lnR>
                    <a:lnT w="12700" cap="flat" cmpd="sng" algn="ctr">
                      <a:solidFill>
                        <a:schemeClr val="accent6">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WEEKS</a:t>
                      </a:r>
                    </a:p>
                  </a:txBody>
                  <a:tcPr anchor="ctr">
                    <a:lnL w="12700" cmpd="sng">
                      <a:noFill/>
                    </a:lnL>
                    <a:lnR w="12700" cmpd="sng">
                      <a:noFill/>
                    </a:lnR>
                    <a:lnT w="12700" cap="flat" cmpd="sng" algn="ctr">
                      <a:solidFill>
                        <a:schemeClr val="accent6">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CORE FEATURES UTILIZED</a:t>
                      </a:r>
                    </a:p>
                  </a:txBody>
                  <a:tcPr anchor="ctr">
                    <a:lnL w="12700" cmpd="sng">
                      <a:noFill/>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291448"/>
                  </a:ext>
                </a:extLst>
              </a:tr>
              <a:tr h="822960">
                <a:tc>
                  <a:txBody>
                    <a:bodyPr/>
                    <a:lstStyle/>
                    <a:p>
                      <a:pPr algn="ctr">
                        <a:lnSpc>
                          <a:spcPct val="100000"/>
                        </a:lnSpc>
                      </a:pPr>
                      <a:r>
                        <a:rPr lang="en-US" sz="2800" b="0" i="0" u="none" strike="noStrike" dirty="0">
                          <a:solidFill>
                            <a:schemeClr val="tx1"/>
                          </a:solidFill>
                          <a:effectLst/>
                          <a:cs typeface="Biome Light" panose="020B0303030204020804" pitchFamily="34" charset="0"/>
                        </a:rPr>
                        <a:t>6456</a:t>
                      </a:r>
                      <a:endParaRPr lang="en-US" sz="2800" dirty="0">
                        <a:solidFill>
                          <a:schemeClr val="tx1"/>
                        </a:solidFill>
                        <a:cs typeface="Biome Light" panose="020B0303030204020804" pitchFamily="34" charset="0"/>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800" b="0" i="0" u="none" strike="noStrike" dirty="0">
                          <a:solidFill>
                            <a:schemeClr val="tx1"/>
                          </a:solidFill>
                          <a:effectLst/>
                          <a:cs typeface="Biome Light" panose="020B0303030204020804" pitchFamily="34" charset="0"/>
                        </a:rPr>
                        <a:t>Sept | Oct</a:t>
                      </a:r>
                      <a:endParaRPr lang="en-US" sz="2800" dirty="0">
                        <a:solidFill>
                          <a:schemeClr val="tx1"/>
                        </a:solidFill>
                        <a:cs typeface="Biome Light" panose="020B0303030204020804" pitchFamily="34" charset="0"/>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800" b="0" i="0" u="none" strike="noStrike" dirty="0">
                          <a:solidFill>
                            <a:schemeClr val="tx1"/>
                          </a:solidFill>
                          <a:effectLst/>
                          <a:cs typeface="Biome Light" panose="020B0303030204020804" pitchFamily="34" charset="0"/>
                        </a:rPr>
                        <a:t>38 to 42</a:t>
                      </a:r>
                      <a:endParaRPr lang="en-US" sz="2800" dirty="0">
                        <a:solidFill>
                          <a:schemeClr val="tx1"/>
                        </a:solidFill>
                        <a:cs typeface="Biome Light" panose="020B0303030204020804" pitchFamily="34" charset="0"/>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800" b="0" i="0" u="none" strike="noStrike" dirty="0">
                          <a:solidFill>
                            <a:schemeClr val="tx1"/>
                          </a:solidFill>
                          <a:effectLst/>
                          <a:cs typeface="Biome Light" panose="020B0303030204020804" pitchFamily="34" charset="0"/>
                        </a:rPr>
                        <a:t>6</a:t>
                      </a:r>
                      <a:endParaRPr lang="en-US" sz="2800" dirty="0">
                        <a:solidFill>
                          <a:schemeClr val="tx1"/>
                        </a:solidFill>
                        <a:cs typeface="Biome Light" panose="020B0303030204020804" pitchFamily="34" charset="0"/>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372063"/>
                  </a:ext>
                </a:extLst>
              </a:tr>
            </a:tbl>
          </a:graphicData>
        </a:graphic>
      </p:graphicFrame>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p:txBody>
          <a:bodyPr>
            <a:normAutofit/>
          </a:bodyPr>
          <a:lstStyle/>
          <a:p>
            <a:r>
              <a:rPr lang="en-US" dirty="0"/>
              <a:t>About the data set</a:t>
            </a:r>
            <a:endParaRPr lang="en-US" sz="4800" dirty="0"/>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5</a:t>
            </a:fld>
            <a:endParaRPr lang="en-US" dirty="0"/>
          </a:p>
        </p:txBody>
      </p:sp>
      <p:sp>
        <p:nvSpPr>
          <p:cNvPr id="8" name="Text Placeholder 3">
            <a:extLst>
              <a:ext uri="{FF2B5EF4-FFF2-40B4-BE49-F238E27FC236}">
                <a16:creationId xmlns:a16="http://schemas.microsoft.com/office/drawing/2014/main" id="{492E31EC-F1EF-5B42-945A-3BA9B31B0694}"/>
              </a:ext>
            </a:extLst>
          </p:cNvPr>
          <p:cNvSpPr txBox="1">
            <a:spLocks/>
          </p:cNvSpPr>
          <p:nvPr/>
        </p:nvSpPr>
        <p:spPr>
          <a:xfrm>
            <a:off x="594519" y="3389244"/>
            <a:ext cx="5627377" cy="55778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spc="300" dirty="0"/>
              <a:t>DATA MANIPULATION (using PYTHON):</a:t>
            </a:r>
          </a:p>
        </p:txBody>
      </p:sp>
      <p:sp>
        <p:nvSpPr>
          <p:cNvPr id="10" name="Content Placeholder 4">
            <a:extLst>
              <a:ext uri="{FF2B5EF4-FFF2-40B4-BE49-F238E27FC236}">
                <a16:creationId xmlns:a16="http://schemas.microsoft.com/office/drawing/2014/main" id="{725844E5-CCC4-6E40-A3D1-B36255593065}"/>
              </a:ext>
            </a:extLst>
          </p:cNvPr>
          <p:cNvSpPr txBox="1">
            <a:spLocks/>
          </p:cNvSpPr>
          <p:nvPr/>
        </p:nvSpPr>
        <p:spPr>
          <a:xfrm>
            <a:off x="594518" y="4000140"/>
            <a:ext cx="7018856" cy="1632564"/>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1400" dirty="0"/>
              <a:t>Renamed column name user id </a:t>
            </a:r>
            <a:r>
              <a:rPr lang="en-US" sz="1400" dirty="0">
                <a:sym typeface="Wingdings" pitchFamily="2" charset="2"/>
              </a:rPr>
              <a:t> user_id for further analysis.</a:t>
            </a:r>
          </a:p>
          <a:p>
            <a:pPr>
              <a:lnSpc>
                <a:spcPct val="100000"/>
              </a:lnSpc>
              <a:buFont typeface="Wingdings" panose="05000000000000000000" pitchFamily="2" charset="2"/>
              <a:buChar char="§"/>
            </a:pPr>
            <a:r>
              <a:rPr lang="en-US" sz="1400" dirty="0">
                <a:sym typeface="Wingdings" pitchFamily="2" charset="2"/>
              </a:rPr>
              <a:t>Introduced a new column ’</a:t>
            </a:r>
            <a:r>
              <a:rPr lang="en-US" sz="1400" dirty="0" err="1">
                <a:sym typeface="Wingdings" pitchFamily="2" charset="2"/>
              </a:rPr>
              <a:t>total_actions</a:t>
            </a:r>
            <a:r>
              <a:rPr lang="en-US" sz="1400" dirty="0">
                <a:sym typeface="Wingdings" pitchFamily="2" charset="2"/>
              </a:rPr>
              <a:t>’ as the sum of the 6 available stats features.</a:t>
            </a:r>
          </a:p>
          <a:p>
            <a:pPr>
              <a:lnSpc>
                <a:spcPct val="100000"/>
              </a:lnSpc>
              <a:buFont typeface="Wingdings" panose="05000000000000000000" pitchFamily="2" charset="2"/>
              <a:buChar char="§"/>
            </a:pPr>
            <a:r>
              <a:rPr lang="en-US" sz="1400" dirty="0">
                <a:sym typeface="Wingdings" pitchFamily="2" charset="2"/>
              </a:rPr>
              <a:t>Changed datatype of ‘</a:t>
            </a:r>
            <a:r>
              <a:rPr lang="en-US" sz="1400" dirty="0" err="1">
                <a:sym typeface="Wingdings" pitchFamily="2" charset="2"/>
              </a:rPr>
              <a:t>stat_week</a:t>
            </a:r>
            <a:r>
              <a:rPr lang="en-US" sz="1400" dirty="0">
                <a:sym typeface="Wingdings" pitchFamily="2" charset="2"/>
              </a:rPr>
              <a:t>’, ‘m’, ‘d’ &amp; ‘user_id’ from int to string object to avoid unwanted aggregation.</a:t>
            </a:r>
          </a:p>
          <a:p>
            <a:pPr>
              <a:lnSpc>
                <a:spcPct val="100000"/>
              </a:lnSpc>
              <a:buFont typeface="Wingdings" panose="05000000000000000000" pitchFamily="2" charset="2"/>
              <a:buChar char="§"/>
            </a:pPr>
            <a:r>
              <a:rPr lang="en-US" sz="1400" dirty="0">
                <a:sym typeface="Wingdings" pitchFamily="2" charset="2"/>
              </a:rPr>
              <a:t>Introduced a new column ‘date’ by combining the ‘d’ date and ‘m’ month columns.</a:t>
            </a:r>
          </a:p>
          <a:p>
            <a:pPr>
              <a:lnSpc>
                <a:spcPct val="100000"/>
              </a:lnSpc>
              <a:buFont typeface="Wingdings" panose="05000000000000000000" pitchFamily="2" charset="2"/>
              <a:buChar char="§"/>
            </a:pPr>
            <a:endParaRPr lang="en-US" sz="1400" dirty="0"/>
          </a:p>
        </p:txBody>
      </p:sp>
      <p:sp>
        <p:nvSpPr>
          <p:cNvPr id="11" name="Content Placeholder 4">
            <a:extLst>
              <a:ext uri="{FF2B5EF4-FFF2-40B4-BE49-F238E27FC236}">
                <a16:creationId xmlns:a16="http://schemas.microsoft.com/office/drawing/2014/main" id="{2BA42725-4706-404D-B9CE-1327271EFC00}"/>
              </a:ext>
            </a:extLst>
          </p:cNvPr>
          <p:cNvSpPr txBox="1">
            <a:spLocks/>
          </p:cNvSpPr>
          <p:nvPr/>
        </p:nvSpPr>
        <p:spPr>
          <a:xfrm>
            <a:off x="100532" y="6504454"/>
            <a:ext cx="8791220" cy="328974"/>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dirty="0"/>
              <a:t>Note:</a:t>
            </a:r>
            <a:r>
              <a:rPr lang="en-US" sz="1400" dirty="0"/>
              <a:t> Python notebook available as file: </a:t>
            </a:r>
            <a:r>
              <a:rPr lang="en-US" sz="1400" i="1" dirty="0" err="1"/>
              <a:t>Customer_Churn_Analysis.ipynb</a:t>
            </a:r>
            <a:r>
              <a:rPr lang="en-US" sz="1400" i="1" dirty="0"/>
              <a:t>,</a:t>
            </a:r>
            <a:r>
              <a:rPr lang="en-US" sz="1400" dirty="0"/>
              <a:t> HTML format also added in the zip file.</a:t>
            </a:r>
            <a:endParaRPr lang="en-US" sz="1400" dirty="0">
              <a:sym typeface="Wingdings" pitchFamily="2" charset="2"/>
            </a:endParaRPr>
          </a:p>
        </p:txBody>
      </p:sp>
      <p:sp>
        <p:nvSpPr>
          <p:cNvPr id="12" name="Content Placeholder 4">
            <a:extLst>
              <a:ext uri="{FF2B5EF4-FFF2-40B4-BE49-F238E27FC236}">
                <a16:creationId xmlns:a16="http://schemas.microsoft.com/office/drawing/2014/main" id="{080AAA13-CBF0-B349-B0B9-B195F81DE783}"/>
              </a:ext>
            </a:extLst>
          </p:cNvPr>
          <p:cNvSpPr txBox="1">
            <a:spLocks/>
          </p:cNvSpPr>
          <p:nvPr/>
        </p:nvSpPr>
        <p:spPr>
          <a:xfrm>
            <a:off x="8136526" y="4567536"/>
            <a:ext cx="2961860" cy="1065168"/>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itchFamily="2" charset="2"/>
              <a:buChar char="ü"/>
            </a:pPr>
            <a:r>
              <a:rPr lang="en-US" sz="1400" dirty="0"/>
              <a:t>No NULL values in the raw data.</a:t>
            </a:r>
          </a:p>
          <a:p>
            <a:pPr>
              <a:lnSpc>
                <a:spcPct val="100000"/>
              </a:lnSpc>
              <a:buFont typeface="Wingdings" pitchFamily="2" charset="2"/>
              <a:buChar char="ü"/>
            </a:pPr>
            <a:r>
              <a:rPr lang="en-US" sz="1400" dirty="0">
                <a:sym typeface="Wingdings" pitchFamily="2" charset="2"/>
              </a:rPr>
              <a:t>No duplicate User IDs.</a:t>
            </a:r>
          </a:p>
          <a:p>
            <a:pPr>
              <a:lnSpc>
                <a:spcPct val="100000"/>
              </a:lnSpc>
              <a:buFont typeface="Wingdings" pitchFamily="2" charset="2"/>
              <a:buChar char="ü"/>
            </a:pPr>
            <a:r>
              <a:rPr lang="en-US" sz="1400" dirty="0">
                <a:sym typeface="Wingdings" pitchFamily="2" charset="2"/>
              </a:rPr>
              <a:t>All stat feature counts are integers.</a:t>
            </a:r>
          </a:p>
          <a:p>
            <a:pPr>
              <a:lnSpc>
                <a:spcPct val="100000"/>
              </a:lnSpc>
              <a:buFont typeface="Wingdings" panose="05000000000000000000" pitchFamily="2" charset="2"/>
              <a:buChar char="§"/>
            </a:pPr>
            <a:endParaRPr lang="en-US" sz="1400" dirty="0"/>
          </a:p>
        </p:txBody>
      </p:sp>
      <p:pic>
        <p:nvPicPr>
          <p:cNvPr id="5" name="Picture 4" descr="A picture containing food, room&#10;&#10;Description automatically generated">
            <a:extLst>
              <a:ext uri="{FF2B5EF4-FFF2-40B4-BE49-F238E27FC236}">
                <a16:creationId xmlns:a16="http://schemas.microsoft.com/office/drawing/2014/main" id="{0674FF1E-7663-8B44-9F06-EB2C4ECB508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27744" y="3389244"/>
            <a:ext cx="979424" cy="979424"/>
          </a:xfrm>
          <a:prstGeom prst="rect">
            <a:avLst/>
          </a:prstGeom>
        </p:spPr>
      </p:pic>
    </p:spTree>
    <p:extLst>
      <p:ext uri="{BB962C8B-B14F-4D97-AF65-F5344CB8AC3E}">
        <p14:creationId xmlns:p14="http://schemas.microsoft.com/office/powerpoint/2010/main" val="230407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4899991" y="612037"/>
            <a:ext cx="7093226" cy="884238"/>
          </a:xfrm>
        </p:spPr>
        <p:txBody>
          <a:bodyPr/>
          <a:lstStyle/>
          <a:p>
            <a:r>
              <a:rPr lang="en-US" dirty="0"/>
              <a:t>ASSUMPTIONS</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4323522"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4899991" y="1669774"/>
            <a:ext cx="6865289" cy="4393095"/>
          </a:xfrm>
        </p:spPr>
        <p:txBody>
          <a:bodyPr>
            <a:normAutofit/>
          </a:bodyPr>
          <a:lstStyle/>
          <a:p>
            <a:pPr>
              <a:lnSpc>
                <a:spcPct val="100000"/>
              </a:lnSpc>
              <a:defRPr/>
            </a:pPr>
            <a:r>
              <a:rPr lang="en-US" sz="2000" spc="300" dirty="0">
                <a:cs typeface="Biome Light" panose="020B0303030204020804" pitchFamily="34" charset="0"/>
              </a:rPr>
              <a:t>Segmentation of users in 4 categories based on Total stat counts.</a:t>
            </a:r>
          </a:p>
          <a:p>
            <a:pPr marL="0" indent="0">
              <a:lnSpc>
                <a:spcPct val="100000"/>
              </a:lnSpc>
              <a:buNone/>
              <a:defRPr/>
            </a:pPr>
            <a:r>
              <a:rPr kumimoji="0" lang="en-US" sz="1600" b="0" i="0" u="none" strike="noStrike" kern="1200" cap="none" spc="0" normalizeH="0" baseline="0" noProof="0" dirty="0">
                <a:ln>
                  <a:noFill/>
                </a:ln>
                <a:solidFill>
                  <a:prstClr val="black"/>
                </a:solidFill>
                <a:effectLst/>
                <a:uLnTx/>
                <a:uFillTx/>
                <a:latin typeface="+mn-lt"/>
                <a:ea typeface="+mn-ea"/>
                <a:cs typeface="Biome Light" panose="020B0303030204020804" pitchFamily="34" charset="0"/>
              </a:rPr>
              <a:t>Based on the below logic, categorized the users into </a:t>
            </a:r>
            <a:r>
              <a:rPr lang="en-US" dirty="0">
                <a:solidFill>
                  <a:prstClr val="black"/>
                </a:solidFill>
                <a:cs typeface="Biome Light" panose="020B0303030204020804" pitchFamily="34" charset="0"/>
              </a:rPr>
              <a:t>4 bins.</a:t>
            </a: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indent="0">
              <a:lnSpc>
                <a:spcPct val="100000"/>
              </a:lnSpc>
              <a:buNone/>
              <a:defRPr/>
            </a:pPr>
            <a:endParaRPr lang="en-US" dirty="0">
              <a:cs typeface="Biome Light" panose="020B0303030204020804" pitchFamily="34" charset="0"/>
            </a:endParaRPr>
          </a:p>
          <a:p>
            <a:pPr marL="0" indent="0">
              <a:lnSpc>
                <a:spcPct val="100000"/>
              </a:lnSpc>
              <a:buNone/>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indent="0">
              <a:lnSpc>
                <a:spcPct val="100000"/>
              </a:lnSpc>
              <a:buNone/>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indent="0">
              <a:lnSpc>
                <a:spcPct val="100000"/>
              </a:lnSpc>
              <a:buNone/>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lvl="0">
              <a:lnSpc>
                <a:spcPct val="100000"/>
              </a:lnSpc>
              <a:defRPr/>
            </a:pPr>
            <a:r>
              <a:rPr lang="en-US" sz="2000" spc="300" dirty="0">
                <a:solidFill>
                  <a:prstClr val="black"/>
                </a:solidFill>
                <a:cs typeface="Biome Light" panose="020B0303030204020804" pitchFamily="34" charset="0"/>
              </a:rPr>
              <a:t>All the stats on the core features are computed independently and not a subset of one another.</a:t>
            </a:r>
          </a:p>
          <a:p>
            <a:pPr marL="0" lvl="0" indent="0">
              <a:lnSpc>
                <a:spcPct val="100000"/>
              </a:lnSpc>
              <a:buNone/>
              <a:defRPr/>
            </a:pPr>
            <a:r>
              <a:rPr lang="en-US" dirty="0">
                <a:solidFill>
                  <a:prstClr val="black"/>
                </a:solidFill>
                <a:cs typeface="Biome Light" panose="020B0303030204020804" pitchFamily="34" charset="0"/>
              </a:rPr>
              <a:t>Total stats are computed based on this assumption.</a:t>
            </a: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4" name="Picture 3" descr="A screenshot of a cell phone&#10;&#10;Description automatically generated">
            <a:extLst>
              <a:ext uri="{FF2B5EF4-FFF2-40B4-BE49-F238E27FC236}">
                <a16:creationId xmlns:a16="http://schemas.microsoft.com/office/drawing/2014/main" id="{9D169787-B3BF-7C48-A29A-DD56F17B8375}"/>
              </a:ext>
            </a:extLst>
          </p:cNvPr>
          <p:cNvPicPr>
            <a:picLocks noChangeAspect="1"/>
          </p:cNvPicPr>
          <p:nvPr/>
        </p:nvPicPr>
        <p:blipFill rotWithShape="1">
          <a:blip r:embed="rId5"/>
          <a:srcRect l="12003" t="6671" r="5261" b="6483"/>
          <a:stretch/>
        </p:blipFill>
        <p:spPr>
          <a:xfrm>
            <a:off x="7107936" y="2780689"/>
            <a:ext cx="2170176" cy="1437743"/>
          </a:xfrm>
          <a:prstGeom prst="rect">
            <a:avLst/>
          </a:prstGeom>
          <a:ln>
            <a:solidFill>
              <a:schemeClr val="tx1"/>
            </a:solidFill>
          </a:ln>
        </p:spPr>
      </p:pic>
    </p:spTree>
    <p:extLst>
      <p:ext uri="{BB962C8B-B14F-4D97-AF65-F5344CB8AC3E}">
        <p14:creationId xmlns:p14="http://schemas.microsoft.com/office/powerpoint/2010/main" val="224420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a:t>User actions</a:t>
            </a:r>
            <a:endParaRPr lang="en-US" dirty="0"/>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a:t>Let’s Dive In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7</a:t>
            </a:fld>
            <a:endParaRPr lang="en-US" dirty="0"/>
          </a:p>
        </p:txBody>
      </p:sp>
      <p:pic>
        <p:nvPicPr>
          <p:cNvPr id="11" name="Picture Placeholder 10" descr="A group of people sitting at a beach&#10;&#10;Description automatically generated">
            <a:extLst>
              <a:ext uri="{FF2B5EF4-FFF2-40B4-BE49-F238E27FC236}">
                <a16:creationId xmlns:a16="http://schemas.microsoft.com/office/drawing/2014/main" id="{B4249483-A2C4-2D41-8A61-A426F59A23E5}"/>
              </a:ext>
            </a:extLst>
          </p:cNvPr>
          <p:cNvPicPr>
            <a:picLocks noGrp="1" noChangeAspect="1"/>
          </p:cNvPicPr>
          <p:nvPr>
            <p:ph type="pic" sz="quarter" idx="13"/>
          </p:nvPr>
        </p:nvPicPr>
        <p:blipFill>
          <a:blip r:embed="rId2">
            <a:grayscl/>
          </a:blip>
          <a:srcRect l="20437" r="20437"/>
          <a:stretch>
            <a:fillRect/>
          </a:stretch>
        </p:blipFill>
        <p:spPr/>
      </p:pic>
    </p:spTree>
    <p:extLst>
      <p:ext uri="{BB962C8B-B14F-4D97-AF65-F5344CB8AC3E}">
        <p14:creationId xmlns:p14="http://schemas.microsoft.com/office/powerpoint/2010/main" val="294476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p:txBody>
          <a:bodyPr/>
          <a:lstStyle/>
          <a:p>
            <a:r>
              <a:rPr lang="en-US" dirty="0"/>
              <a:t>OBSERVED trends</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8</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53D70F1A-9CAC-4044-BF63-22508858BCEC}"/>
              </a:ext>
            </a:extLst>
          </p:cNvPr>
          <p:cNvPicPr>
            <a:picLocks noChangeAspect="1"/>
          </p:cNvPicPr>
          <p:nvPr/>
        </p:nvPicPr>
        <p:blipFill>
          <a:blip r:embed="rId3"/>
          <a:stretch>
            <a:fillRect/>
          </a:stretch>
        </p:blipFill>
        <p:spPr>
          <a:xfrm>
            <a:off x="0" y="2177"/>
            <a:ext cx="12192000" cy="6853646"/>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p:txBody>
          <a:bodyPr/>
          <a:lstStyle/>
          <a:p>
            <a:r>
              <a:rPr lang="en-US" dirty="0"/>
              <a:t>OBSERVED trends</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9</a:t>
            </a:fld>
            <a:endParaRPr lang="en-US" dirty="0"/>
          </a:p>
        </p:txBody>
      </p:sp>
      <p:pic>
        <p:nvPicPr>
          <p:cNvPr id="5" name="Picture 4" descr="A screenshot of a cell phone&#10;&#10;Description automatically generated">
            <a:extLst>
              <a:ext uri="{FF2B5EF4-FFF2-40B4-BE49-F238E27FC236}">
                <a16:creationId xmlns:a16="http://schemas.microsoft.com/office/drawing/2014/main" id="{B0A35925-4A28-CC47-BC2D-991B1D8D0A0B}"/>
              </a:ext>
            </a:extLst>
          </p:cNvPr>
          <p:cNvPicPr>
            <a:picLocks noChangeAspect="1"/>
          </p:cNvPicPr>
          <p:nvPr/>
        </p:nvPicPr>
        <p:blipFill>
          <a:blip r:embed="rId2"/>
          <a:stretch>
            <a:fillRect/>
          </a:stretch>
        </p:blipFill>
        <p:spPr>
          <a:xfrm>
            <a:off x="0" y="8442"/>
            <a:ext cx="12192000" cy="6841115"/>
          </a:xfrm>
          <a:prstGeom prst="rect">
            <a:avLst/>
          </a:prstGeom>
        </p:spPr>
      </p:pic>
    </p:spTree>
    <p:extLst>
      <p:ext uri="{BB962C8B-B14F-4D97-AF65-F5344CB8AC3E}">
        <p14:creationId xmlns:p14="http://schemas.microsoft.com/office/powerpoint/2010/main" val="4069360700"/>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743</Words>
  <Application>Microsoft Macintosh PowerPoint</Application>
  <PresentationFormat>Widescreen</PresentationFormat>
  <Paragraphs>104</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Biome Light</vt:lpstr>
      <vt:lpstr>Calibri</vt:lpstr>
      <vt:lpstr>Calibri Light</vt:lpstr>
      <vt:lpstr>Wingdings</vt:lpstr>
      <vt:lpstr>Office Theme</vt:lpstr>
      <vt:lpstr>HubSpot sales hub - product insights</vt:lpstr>
      <vt:lpstr>Agenda</vt:lpstr>
      <vt:lpstr>Introduction</vt:lpstr>
      <vt:lpstr>Data &amp; Assumptions</vt:lpstr>
      <vt:lpstr>About the data set</vt:lpstr>
      <vt:lpstr>ASSUMPTIONS</vt:lpstr>
      <vt:lpstr>User actions</vt:lpstr>
      <vt:lpstr>OBSERVED trends</vt:lpstr>
      <vt:lpstr>OBSERVED trends</vt:lpstr>
      <vt:lpstr>Key insights</vt:lpstr>
      <vt:lpstr>What can be done ?</vt:lpstr>
      <vt:lpstr>NEXT STEPS</vt:lpstr>
      <vt:lpstr>NEXT STEPS</vt:lpstr>
      <vt:lpstr>CLOSING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2020-09-22T21:33:12Z</dcterms:created>
  <dcterms:modified xsi:type="dcterms:W3CDTF">2020-09-25T15:42:03Z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